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89" r:id="rId9"/>
    <p:sldId id="272" r:id="rId10"/>
    <p:sldId id="273" r:id="rId11"/>
    <p:sldId id="291" r:id="rId12"/>
    <p:sldId id="292" r:id="rId13"/>
    <p:sldId id="293" r:id="rId14"/>
    <p:sldId id="269" r:id="rId15"/>
    <p:sldId id="290" r:id="rId16"/>
    <p:sldId id="270" r:id="rId17"/>
    <p:sldId id="276" r:id="rId18"/>
    <p:sldId id="277" r:id="rId19"/>
    <p:sldId id="280" r:id="rId20"/>
    <p:sldId id="279" r:id="rId21"/>
    <p:sldId id="295" r:id="rId22"/>
    <p:sldId id="281" r:id="rId23"/>
    <p:sldId id="286" r:id="rId24"/>
    <p:sldId id="285" r:id="rId25"/>
    <p:sldId id="275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CD0"/>
    <a:srgbClr val="45E838"/>
    <a:srgbClr val="002060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209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624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121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953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97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28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024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971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74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151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232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87C5-58A8-4BD1-999F-6514E8DD615B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5B6ED3-33F0-41B9-9D2D-FB59B01622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98000">
              <a:schemeClr val="accent5">
                <a:lumMod val="75000"/>
              </a:schemeClr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699167"/>
            <a:ext cx="9603275" cy="774899"/>
          </a:xfrm>
        </p:spPr>
        <p:txBody>
          <a:bodyPr>
            <a:noAutofit/>
          </a:bodyPr>
          <a:lstStyle/>
          <a:p>
            <a:r>
              <a:rPr lang="az-Latn-AZ" sz="4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Düzgün Təqdimat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99C60-CF7A-A44D-6BA7-A87AFDCFE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9603275" cy="4037356"/>
          </a:xfrm>
          <a:prstGeom prst="rect">
            <a:avLst/>
          </a:prstGeom>
          <a:gradFill>
            <a:gsLst>
              <a:gs pos="48000">
                <a:srgbClr val="00B050"/>
              </a:gs>
              <a:gs pos="98000">
                <a:schemeClr val="accent5">
                  <a:lumMod val="75000"/>
                </a:schemeClr>
              </a:gs>
            </a:gsLst>
            <a:lin ang="0" scaled="0"/>
          </a:gradFill>
        </p:spPr>
      </p:pic>
      <p:sp>
        <p:nvSpPr>
          <p:cNvPr id="3" name="Text Box 2"/>
          <p:cNvSpPr txBox="1"/>
          <p:nvPr/>
        </p:nvSpPr>
        <p:spPr>
          <a:xfrm>
            <a:off x="9217025" y="63627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az-Latn-AZ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Informas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az-Latn-AZ" sz="2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və mesaj verən mətnlər: </a:t>
            </a:r>
            <a:r>
              <a:rPr lang="az-Latn-AZ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 (RGB 0,0,0)</a:t>
            </a:r>
            <a:r>
              <a:rPr lang="az-Latn-AZ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az-Latn-AZ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tünd göy (RGB 0,32,96)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tünd qırmızı (RGB 192,0, 0)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Başlıqda,ümumiyyətlə slaytlarda sözlərin bütün hərfləri böyük yazılmalıdır.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Məs, “ EF</a:t>
            </a:r>
            <a:r>
              <a:rPr lang="en-US" altLang="az-Latn-AZ" sz="2800" dirty="0" err="1">
                <a:latin typeface="Arial" panose="020B0604020202020204" pitchFamily="34" charset="0"/>
                <a:cs typeface="Arial" panose="020B0604020202020204" pitchFamily="34" charset="0"/>
              </a:rPr>
              <a:t>FEKT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İV ÜNSİYYƏTİN 10 QIZIL QAYDASI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yox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Effektiv Ünsiyətin 10 Qızıl Qaydası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F53A-AB0C-45AB-6E13-6CA43FF2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7906-A8FB-9172-CF9E-BC66C9830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Verilən məlumatları vizual olaraq şəkillərlə dəstəkləmək effektiv  üsuldur.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İstifadə olunan şəkillər mövzu ilə əlaqəli, slayta uyğun sayda və böyüklükdə olmalıdır.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45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85BD-9ED7-C82A-8596-7194C5B1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D7A0BE-2543-F99A-2E4F-35073D4F7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910" y="2016125"/>
            <a:ext cx="7938654" cy="40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4E77-D422-5DB8-4E09-860DAC46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6E5330-98CF-73C5-6B9F-17C877687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74" y="2046762"/>
            <a:ext cx="6594762" cy="40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Təqdimata hazırlaşmaq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9069" y="2130960"/>
            <a:ext cx="9613861" cy="35993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ə yaddırsa, təqdimatdan əvvəl ordakı insanlarla söhbət edib mühit haqqında məlumat əldə etmək həyəcanınızın azalmasına səbəb ola bilər.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Çoxlu məşq edin, kifayət  qədər hazırlaşmaq təqdimat </a:t>
            </a:r>
            <a:r>
              <a:rPr lang="en-US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zaman</a:t>
            </a:r>
            <a:r>
              <a:rPr lang="az-Latn-AZ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improvizasiya effekti yaradacaq.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0ADE-3B25-BE63-E56A-32182144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təqdimata hazırlaşmaq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3B0B-27C7-227D-2FA0-23996ED3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4168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Mümkündürsə, məşqinizi videoqeydə alın. Videonu bu mövzuda fikirlərinə güvəndiyiniz şəxslərlə izləyib onların rəyini aln.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Güzgü qarşısında məşq etməyin. Mimika və duruşunuza fokuslanaraq təqdimatın özünə olan marağınızı itirə bilərsiniz.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61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Təqdimata hazırlaşmaq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az-Latn-AZ" sz="2400" dirty="0">
                <a:latin typeface="Arial" panose="020B0604020202020204" pitchFamily="34" charset="0"/>
                <a:cs typeface="Arial" panose="020B0604020202020204" pitchFamily="34" charset="0"/>
              </a:rPr>
              <a:t>əqdimat edəcəyiniz mühiti, işığı və səs sistemini əvvəlcədən yoxlayın. </a:t>
            </a:r>
          </a:p>
          <a:p>
            <a:pPr algn="just"/>
            <a:r>
              <a:rPr lang="az-Latn-AZ" sz="2400" dirty="0">
                <a:latin typeface="Arial" panose="020B0604020202020204" pitchFamily="34" charset="0"/>
                <a:cs typeface="Arial" panose="020B0604020202020204" pitchFamily="34" charset="0"/>
              </a:rPr>
              <a:t>Video, film kimi görüntülər, səs yazıları əlavə etmisinizsə başqa kompüterlərdə də aça biləcəyinizdən əmin olun.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Təqdimatı hazırladığınız və təqdim etdiyiniz zaman sizin üçün ayrılan vaxtı nəzərə alın.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Təqdimatınızda bacardığınız qədər orfoqrafik və orfoepik qaydalara əməl edin. Səhvlərin olub olmadığını yoxlayın.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Təqdimat zamanı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Autofit/>
          </a:bodyPr>
          <a:lstStyle/>
          <a:p>
            <a:pPr algn="just"/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Təqdimat başladıqdan 10 dəqiqə sonra dinləyicini diqqəti və marağı azalmağa başlayır. </a:t>
            </a:r>
          </a:p>
          <a:p>
            <a:pPr algn="just"/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iqqəti çəkməyin ən yaxşı yolu - emosional təsir yaratma:</a:t>
            </a:r>
          </a:p>
          <a:p>
            <a:pPr marL="0" indent="0" algn="just"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Gülüşə, düşünməyə səbəb olacaq maraqlı anekdotlar danışmaq;</a:t>
            </a:r>
          </a:p>
          <a:p>
            <a:pPr marL="0" indent="0" algn="just"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Təxəyyüllərindən istifadə etməyə sövq etmək;</a:t>
            </a:r>
          </a:p>
          <a:p>
            <a:pPr marL="0" indent="0" algn="just"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Çıxışınızdan zövq aldığınızı göstərmək və 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Təqdimat zamanı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Auditoriya ilə göz kontaktı qurun. 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Tez-tez əlinizdəki qeydlərə, komputerin ekranına ya da slaytlara baxmayın.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Diqqətinizin dağıldığını hissetdiyiniz zaman, bir dinləyici seçin və o, gülümsəyənə ya da başıyla sizi təsdiqləyənə qədər ona fokuslanın. (5-6 sn)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Həyəcan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Təqdimatdan əvvəl nəfəs məşqi (diafraqma nəfəsi) edə, sevdiyiniz birini, dinc hissetdiyiniz zamanı, məkanı xeyalınızda canlandıra bilərsiniz.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Unutmayın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!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Daha çox təbii və səmimi olan insanlar başqaları tərəfindən qəbul edilir, sevilir.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Öz təbii ünsiyyət stilinizi mənimsəyin və özünüz olun.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z-Latn-A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4000" b="1" dirty="0">
                <a:latin typeface="Arial" panose="020B0604020202020204" pitchFamily="34" charset="0"/>
                <a:cs typeface="Arial" panose="020B0604020202020204" pitchFamily="34" charset="0"/>
              </a:rPr>
              <a:t>Məzmunun hazırlanması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Aud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ito</a:t>
            </a:r>
            <a:r>
              <a:rPr lang="en-US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riyan</a:t>
            </a:r>
            <a:r>
              <a:rPr lang="az-Latn-AZ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ı nəzərə alaraq ən önəmli və diqqət çəkən məlumatları seçmək;</a:t>
            </a:r>
            <a:endParaRPr lang="en-US" altLang="az-Latn-A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Öz çərçivənizdən çıxaraq danışacağınız mövzuya dinləyicinin gözündən baxmaq lazımdır.</a:t>
            </a:r>
          </a:p>
          <a:p>
            <a:pPr algn="just">
              <a:lnSpc>
                <a:spcPct val="150000"/>
              </a:lnSpc>
            </a:pPr>
            <a:endParaRPr lang="az-Latn-A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Ü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nsiyyətdə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məlumatın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hədəfə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çatarkən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sözlər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bədən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düşən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faizlər</a:t>
            </a:r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...........................7%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...................38%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Bədən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..................55%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9D84-9001-5735-38A5-0AD16558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Bədən dili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32781C-CB75-659B-A2F5-A10D3E7F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743" y="2147455"/>
            <a:ext cx="4253346" cy="3144982"/>
          </a:xfrm>
          <a:prstGeom prst="rect">
            <a:avLst/>
          </a:prstGeom>
        </p:spPr>
      </p:pic>
      <p:pic>
        <p:nvPicPr>
          <p:cNvPr id="6" name="Picture 2" descr="Kişisel Alan Nedir? Alanımızı Nasıl Koruruz? Mentalium">
            <a:extLst>
              <a:ext uri="{FF2B5EF4-FFF2-40B4-BE49-F238E27FC236}">
                <a16:creationId xmlns:a16="http://schemas.microsoft.com/office/drawing/2014/main" id="{EF505A52-094B-A1D7-BD0C-8FAA2EDA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13" y="2147455"/>
            <a:ext cx="4456941" cy="30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7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bədən dili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93" y="2033863"/>
            <a:ext cx="9613861" cy="3599316"/>
          </a:xfrm>
        </p:spPr>
        <p:txBody>
          <a:bodyPr>
            <a:noAutofit/>
          </a:bodyPr>
          <a:lstStyle/>
          <a:p>
            <a:r>
              <a:rPr lang="az-Latn-AZ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Üz.</a:t>
            </a:r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Canlı olun və tez-tez gülümsəməyə çalışın.</a:t>
            </a:r>
          </a:p>
          <a:p>
            <a:r>
              <a:rPr lang="az-Latn-AZ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Jestlər:</a:t>
            </a:r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Qollarınızı və ayaqlarınızı çarpazlamayın.</a:t>
            </a:r>
          </a:p>
          <a:p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Əllərinizin açıq olması qarşıdakı şəxsdən nəyisə gizlətmədiyinizi və ona qarşı dürüst olduğunuzun göstəricisidir.</a:t>
            </a:r>
          </a:p>
          <a:p>
            <a:r>
              <a:rPr lang="az-Latn-AZ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Baş hərəkətləri:</a:t>
            </a:r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Başınızı dik tutun. Danışanın sözlərini başınızla təsdiqləyin, dinləyəndə başınızı azca yana əyin.</a:t>
            </a:r>
          </a:p>
          <a:p>
            <a:r>
              <a:rPr lang="az-Latn-AZ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Duruş:</a:t>
            </a:r>
            <a:r>
              <a:rPr lang="az-Latn-A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Qarşınızdakını dinləyəndə azca irəli əyilin, danışanda dik durun.</a:t>
            </a:r>
          </a:p>
          <a:p>
            <a:pPr marL="0" indent="0">
              <a:buNone/>
            </a:pPr>
            <a:endParaRPr lang="az-Latn-A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Bədən Dili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z-Latn-AZ" alt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Ərazi: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İnsanlarla sizə rahat olan məsafədə dayanın. Həmsöhbətinizin geri çəkildiyini görsəniz, tərpənməyin.</a:t>
            </a:r>
          </a:p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Kürsünün arxasında, ya da səhnənin bir küncündə durmayın.</a:t>
            </a: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Önəmli məlumat verdiyiniz zaman auditoriyaya tərəf bir neçə addım irəliləyin. </a:t>
            </a: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Sualların cavablandırılması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Sizə verilə biləcək sualları və cavablarını əvvəlcədən düşünün.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Sual verilərkən cavabınızı deyil, sualı düşünün. Sizə tam olaraq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nə soruşulduğunu anladığınızdan əmin olun.</a:t>
            </a:r>
          </a:p>
          <a:p>
            <a:pPr>
              <a:lnSpc>
                <a:spcPct val="150000"/>
              </a:lnSpc>
            </a:pPr>
            <a:r>
              <a:rPr lang="az-Latn-AZ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Cavabını bilmədiyiniz suallara politik cavablar vermək əvəzinə nəzakətli şəkildə bilmədiyinizi bildirin.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z-Latn-AZ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Sualları almaq üçün ən uyğun zaman təqdimatınızın sonudur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Ən çox edilən səhvlər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Ekrandan ya da əlinizidəki qeydlərdən oxumaq;</a:t>
            </a:r>
          </a:p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Gərəksiz uzun, yazı və şəkillərlə dolu slaytlar;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Ekranın tam qarşısında durmaq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auditoriyaya arxanızı çevirmək;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Vaxta diqqət etməmək;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BA5A-830E-4730-A81A-844B52A5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ən çox edilən səhvlər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3A2C-E531-D876-91AF-728B8C5D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Mövzudan kənara çıxmaq, yayınmağın qarşısını almamaq;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Slaytlara deyəcəklərinizni eynisini kopyalamaq;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nformasiyalarla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slaytlar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sani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yədən qısa bir müddətdə göstərmək.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464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Auditoriya haqqında məlumatlı olmaq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az-Latn-AZ" sz="3500" dirty="0">
                <a:latin typeface="Arial" panose="020B0604020202020204" pitchFamily="34" charset="0"/>
                <a:cs typeface="Arial" panose="020B0604020202020204" pitchFamily="34" charset="0"/>
              </a:rPr>
              <a:t>Məs, əgər auditoriya müəllimlərdən ibarətdirsə, onların </a:t>
            </a:r>
          </a:p>
          <a:p>
            <a:pPr algn="just">
              <a:lnSpc>
                <a:spcPct val="150000"/>
              </a:lnSpc>
            </a:pPr>
            <a:r>
              <a:rPr lang="az-Latn-AZ" sz="3500" dirty="0">
                <a:latin typeface="Arial" panose="020B0604020202020204" pitchFamily="34" charset="0"/>
                <a:cs typeface="Arial" panose="020B0604020202020204" pitchFamily="34" charset="0"/>
              </a:rPr>
              <a:t>Təhsil səviyyələri;</a:t>
            </a:r>
          </a:p>
          <a:p>
            <a:pPr algn="just">
              <a:lnSpc>
                <a:spcPct val="150000"/>
              </a:lnSpc>
            </a:pPr>
            <a:r>
              <a:rPr lang="az-Latn-AZ" sz="3500" dirty="0">
                <a:latin typeface="Arial" panose="020B0604020202020204" pitchFamily="34" charset="0"/>
                <a:cs typeface="Arial" panose="020B0604020202020204" pitchFamily="34" charset="0"/>
              </a:rPr>
              <a:t>Tədris etdikləri fənn;</a:t>
            </a:r>
          </a:p>
          <a:p>
            <a:pPr algn="just">
              <a:lnSpc>
                <a:spcPct val="150000"/>
              </a:lnSpc>
            </a:pPr>
            <a:r>
              <a:rPr lang="az-Latn-AZ" sz="3500" dirty="0">
                <a:latin typeface="Arial" panose="020B0604020202020204" pitchFamily="34" charset="0"/>
                <a:cs typeface="Arial" panose="020B0604020202020204" pitchFamily="34" charset="0"/>
              </a:rPr>
              <a:t>Mövzu ilə bağlı bilik və maraq səviyyələri və s.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Auditoriya və mövzu arasındakı əlaqə</a:t>
            </a:r>
            <a:b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93" y="2251725"/>
            <a:ext cx="9613861" cy="35993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Mövzu auditoriya üçün əhəmiyyətlidirmi? Elədirsə, niyə?</a:t>
            </a:r>
          </a:p>
          <a:p>
            <a:pPr algn="just">
              <a:lnSpc>
                <a:spcPct val="150000"/>
              </a:lnSpc>
            </a:pPr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Təqdimatdan sonra dinləyicinin davranış və düşüncələri necə dəyişəcək?</a:t>
            </a:r>
          </a:p>
          <a:p>
            <a:pPr algn="just">
              <a:lnSpc>
                <a:spcPct val="150000"/>
              </a:lnSpc>
            </a:pPr>
            <a:r>
              <a:rPr 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Dinləyicinin mövzu ilə bağlı əsas sualları, maraqları nələrdir?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1508" y="777180"/>
            <a:ext cx="9605635" cy="1059305"/>
          </a:xfrm>
        </p:spPr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Əsas fikir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4857" y="1836485"/>
            <a:ext cx="7835265" cy="35991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Qarşınıza qoyduğunuz hədəfləri - təqdimatın hazırlanma məqsədini - əhatə edən yalnız bir əsas fikir olmalıdır.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 bir cümlə ilə ifadə edə bilməlisiniz.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 fikri bir bütün, təqdimatın məzmunu</a:t>
            </a:r>
            <a:r>
              <a:rPr lang="en-US" altLang="az-Latn-A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az-Latn-AZ" altLang="az-Latn-A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az-Latn-AZ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 bütünün hissələri olaraq düşünün.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98480" y="2102080"/>
            <a:ext cx="2254148" cy="3131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Aparıcı Paradoksu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Əlinizdəki bütün məlumatları deyil, sadəcə auditoriya üçün kritik olanları slaytlara əlavə edin.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z-Latn-AZ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Aparıcı paradoksu:</a:t>
            </a:r>
            <a:r>
              <a:rPr lang="az-Latn-AZ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dinləyici  üçün nisbətən maraqsız, vacib olmayan məlumatlar, əsas məlumatların keyfiyyətini aşağı salır və sizin təqdimatla göstərmək istədiyiniz  təsiri azaldır.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ÜSLUB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7447288" cy="344859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Auditoriyanın 99%-i 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təqdimatın 90%-ni 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başa düşə bilməlidir.</a:t>
            </a:r>
          </a:p>
          <a:p>
            <a:pPr algn="just"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İstifadə edəcəyiniz dil auditoriyanın bilik səviyyəsinə uyğun olmalıdır.</a:t>
            </a:r>
            <a:endParaRPr lang="az-Latn-AZ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19309" y="2183893"/>
            <a:ext cx="2719088" cy="2000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24D329-26E8-FADF-E9FD-1400A008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ÜsLuB</a:t>
            </a:r>
            <a:b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E42F-B1A8-280D-350E-0E6134B2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Açıqlanmamış və çox isifadə olunan terminlər;</a:t>
            </a:r>
          </a:p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Xarici dildə verilmiş ifadələr;</a:t>
            </a:r>
          </a:p>
          <a:p>
            <a:pPr>
              <a:lnSpc>
                <a:spcPct val="150000"/>
              </a:lnSpc>
            </a:pP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Açıqlanması verilməyən qısaltmalar diqqəti yayındırır və dinləyicini mövzudan uzaqlaşdırır.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688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93" y="1853754"/>
            <a:ext cx="9613861" cy="3599316"/>
          </a:xfrm>
        </p:spPr>
        <p:txBody>
          <a:bodyPr>
            <a:noAutofit/>
          </a:bodyPr>
          <a:lstStyle/>
          <a:p>
            <a:pPr algn="just"/>
            <a:r>
              <a:rPr lang="en-US" altLang="az-Latn-AZ" sz="28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şlıq aydın və konkret olmalı. Bir sətri keçməməli. Ən çox 5 sözdən ibarət olmalı. </a:t>
            </a:r>
          </a:p>
          <a:p>
            <a:pPr algn="just"/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slaytda ən çox 60 söz olmalıdır</a:t>
            </a:r>
          </a:p>
          <a:p>
            <a:pPr algn="just"/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Şəkil olmayan slaytda ən çox 6 maddə qeyd olunmalıdır.</a:t>
            </a:r>
          </a:p>
          <a:p>
            <a:pPr algn="just"/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Maddələr 2 sətri keçməməlidir. </a:t>
            </a:r>
          </a:p>
          <a:p>
            <a:pPr algn="just"/>
            <a:r>
              <a:rPr lang="az-Latn-A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Mətn qutuları sağ və ya sol kənara çox yaxın yerləşməməlidir.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331</TotalTime>
  <Words>912</Words>
  <Application>Microsoft Office PowerPoint</Application>
  <PresentationFormat>Widescreen</PresentationFormat>
  <Paragraphs>103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Gallery</vt:lpstr>
      <vt:lpstr>Düzgün Təqdimat</vt:lpstr>
      <vt:lpstr> Məzmunun hazırlanması</vt:lpstr>
      <vt:lpstr> Auditoriya haqqında məlumatlı olmaq</vt:lpstr>
      <vt:lpstr> Auditoriya və mövzu arasındakı əlaqə </vt:lpstr>
      <vt:lpstr> Əsas fikir</vt:lpstr>
      <vt:lpstr> Aparıcı Paradoksu</vt:lpstr>
      <vt:lpstr> ÜSLUB</vt:lpstr>
      <vt:lpstr> ÜsLuB </vt:lpstr>
      <vt:lpstr> Format</vt:lpstr>
      <vt:lpstr> Format</vt:lpstr>
      <vt:lpstr> fORMAT</vt:lpstr>
      <vt:lpstr> Doğru</vt:lpstr>
      <vt:lpstr> Yanlış</vt:lpstr>
      <vt:lpstr> Təqdimata hazırlaşmaq</vt:lpstr>
      <vt:lpstr> təqdimata hazırlaşmaq</vt:lpstr>
      <vt:lpstr> Təqdimata hazırlaşmaq</vt:lpstr>
      <vt:lpstr> Təqdimat zamanı</vt:lpstr>
      <vt:lpstr> Təqdimat zamanı</vt:lpstr>
      <vt:lpstr> Həyəcan</vt:lpstr>
      <vt:lpstr>PowerPoint Presentation</vt:lpstr>
      <vt:lpstr> Bədən dili</vt:lpstr>
      <vt:lpstr> bədən dili</vt:lpstr>
      <vt:lpstr> Bədən Dili</vt:lpstr>
      <vt:lpstr> Sualların cavablandırılması</vt:lpstr>
      <vt:lpstr> Ən çox edilən səhvlər</vt:lpstr>
      <vt:lpstr> ən çox edilən səhvlər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Təqdimat hazırlama qaydaları</dc:title>
  <dc:creator>Camila Hasanova</dc:creator>
  <cp:lastModifiedBy>Həsənova Gülçin</cp:lastModifiedBy>
  <cp:revision>7</cp:revision>
  <dcterms:created xsi:type="dcterms:W3CDTF">2023-05-01T12:29:00Z</dcterms:created>
  <dcterms:modified xsi:type="dcterms:W3CDTF">2023-12-21T07:29:42Z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F162CE528A374151B7098D950FD1F4EE</vt:lpwstr>
  </property>
  <property fmtid="{D5CDD505-2E9C-101B-9397-08002B2CF9AE}" pid="3" name="KSOProductBuildVer">
    <vt:lpwstr>1033-11.2.0.11537</vt:lpwstr>
  </property>
</Properties>
</file>